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63" r:id="rId5"/>
    <p:sldId id="259" r:id="rId6"/>
    <p:sldId id="266" r:id="rId7"/>
    <p:sldId id="268" r:id="rId8"/>
    <p:sldId id="271" r:id="rId9"/>
    <p:sldId id="272" r:id="rId10"/>
    <p:sldId id="261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4" r:id="rId21"/>
    <p:sldId id="290" r:id="rId22"/>
    <p:sldId id="287" r:id="rId23"/>
    <p:sldId id="288" r:id="rId24"/>
    <p:sldId id="289" r:id="rId25"/>
    <p:sldId id="291" r:id="rId26"/>
    <p:sldId id="295" r:id="rId27"/>
    <p:sldId id="292" r:id="rId28"/>
    <p:sldId id="293" r:id="rId29"/>
    <p:sldId id="29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/>
    <p:restoredTop sz="94737"/>
  </p:normalViewPr>
  <p:slideViewPr>
    <p:cSldViewPr snapToGrid="0">
      <p:cViewPr varScale="1">
        <p:scale>
          <a:sx n="102" d="100"/>
          <a:sy n="102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472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472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6538D75-00C2-DE73-4C65-FE94AC65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0B8E-A176-49F2-A3C1-FEDA0200170B}" type="datetime2">
              <a:rPr lang="en-US" smtClean="0"/>
              <a:t>Thursday, December 12, 2024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B601B81-68C1-B63A-105C-EC637DF5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9F3E495-0415-392A-9A07-34555BBC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75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268C47-2910-B99C-EC67-F6649ADC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A49D-4A7C-4944-9802-8EE0B5A6CEDD}" type="datetime2">
              <a:rPr lang="en-US" smtClean="0"/>
              <a:t>Thursday, December 12,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19515-4A04-FBE0-E89C-86ECBB7E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9C272-2490-C827-9BE5-9CEE418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70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32613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943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F68BE-C313-C839-B719-0339AC34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9DDD-3B11-4150-8B39-3662C10D8BF9}" type="datetime2">
              <a:rPr lang="en-US" smtClean="0"/>
              <a:t>Thursday, December 12,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F4E5F-FFF4-F934-3DD9-134F8D24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E0F82-88EB-FAE2-FC02-99D5EE30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31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5625"/>
            <a:ext cx="10515600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Thursday, December 12, 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38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034DD9-4A61-318F-88CF-79721B55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292D-4609-4E55-92E3-C12C6A1234E8}" type="datetime2">
              <a:rPr lang="en-US" smtClean="0"/>
              <a:t>Thursday, December 12, 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496DA99-E916-9F7C-9E88-AA06046A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CC86B5-B6B3-4633-0D90-AACB44D0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0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8F7F10-35F6-E392-D41B-3CD300D5CCF8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181600" cy="420638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har char="¬"/>
            </a:pPr>
            <a:r>
              <a:rPr lang="en-US"/>
              <a:t>Click to edit Master text styles</a:t>
            </a:r>
          </a:p>
          <a:p>
            <a:pPr lvl="1">
              <a:buChar char="¬"/>
            </a:pPr>
            <a:r>
              <a:rPr lang="en-US"/>
              <a:t>Second level</a:t>
            </a:r>
          </a:p>
          <a:p>
            <a:pPr lvl="2">
              <a:buChar char="¬"/>
            </a:pPr>
            <a:r>
              <a:rPr lang="en-US"/>
              <a:t>Third level</a:t>
            </a:r>
          </a:p>
          <a:p>
            <a:pPr lvl="3">
              <a:buChar char="¬"/>
            </a:pPr>
            <a:r>
              <a:rPr lang="en-US"/>
              <a:t>Fourth level</a:t>
            </a:r>
          </a:p>
          <a:p>
            <a:pPr lvl="4">
              <a:buChar char="¬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6178" y="1825625"/>
            <a:ext cx="518004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274CEC-210E-BC97-9B79-A7D801E4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0E29-2C79-4A2A-B61C-A21B8362A50A}" type="datetime2">
              <a:rPr lang="en-US" smtClean="0"/>
              <a:t>Thursday, December 12, 2024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86B3D53-F805-C08E-2359-498218FC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C4695B-D7BD-45F7-EB23-6FDAF241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97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1F52B7-5271-53AA-8260-0CF50FF8DA3C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65125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2505075"/>
            <a:ext cx="515778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5459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54590" y="2505075"/>
            <a:ext cx="5183188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0177-5432-41AC-9593-8EC96BFF4F82}" type="datetime2">
              <a:rPr lang="en-US" smtClean="0"/>
              <a:t>Thursday, December 12, 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71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328E63-E075-39E2-BAA7-30CCAE2E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9A7B-B2F1-41A3-B969-4E25F618B967}" type="datetime2">
              <a:rPr lang="en-US" smtClean="0"/>
              <a:t>Thursday, December 12, 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5894A5-0E01-F43E-C68A-2EFAB2EB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0128C-CE40-2B40-1B89-7E9AAAAC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3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281B99-C6A0-F92A-BDD3-BB362196501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8367C-67E1-A50A-1584-F859A6FED9C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B8861-51D7-741E-6B2C-25412D40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8B79-F222-4FD1-8713-07459E1B5004}" type="datetime2">
              <a:rPr lang="en-US" smtClean="0"/>
              <a:t>Thursday, December 12,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69A2F-0657-B33B-8334-C458A953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FC84-48ED-0480-2497-FCD84C12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3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12425" cy="1600200"/>
          </a:xfrm>
        </p:spPr>
        <p:txBody>
          <a:bodyPr anchor="b">
            <a:norm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830" y="2199340"/>
            <a:ext cx="6172200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F37370-7C05-0AAE-A0C3-9EE620A8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30FD-0818-4065-B5FE-410552D9B1BC}" type="datetime2">
              <a:rPr lang="en-US" smtClean="0"/>
              <a:t>Thursday, December 12, 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00B8E3-39E6-A88A-BBFB-717596EB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8E340D-1840-D987-3EEA-963BDDE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90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1276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F28E44-58BB-553B-BBD0-F292C66C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D289-0EBF-40C7-B6E8-60285281F180}" type="datetime2">
              <a:rPr lang="en-US" smtClean="0"/>
              <a:t>Thursday, December 12, 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F22D156-E5FE-F118-0553-B401F196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AEE0A6-6120-9BA2-5751-E0E2D8CF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2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B53B4F-080C-8523-03AD-871CC3B8D168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3B790B-70BD-FD52-2540-F1DA4882170E}"/>
              </a:ext>
            </a:extLst>
          </p:cNvPr>
          <p:cNvSpPr/>
          <p:nvPr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Tag=AccentColor&#10;Flavor=Light&#10;Target=Line">
            <a:extLst>
              <a:ext uri="{FF2B5EF4-FFF2-40B4-BE49-F238E27FC236}">
                <a16:creationId xmlns:a16="http://schemas.microsoft.com/office/drawing/2014/main" id="{7D4FC5F0-CBD6-AEEB-4902-28D624068890}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FA9EB4DB-DDA5-1A45-7D87-B2BF67D2D1C3}"/>
              </a:ext>
            </a:extLst>
          </p:cNvPr>
          <p:cNvCxnSpPr>
            <a:cxnSpLocks/>
          </p:cNvCxnSpPr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4CDC665-7415-4DAF-AE09-B9BBC1907393}" type="datetime2">
              <a:rPr lang="en-US" smtClean="0"/>
              <a:t>Thursday, December 12,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0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ZixiLi76/Hotel-Cancellation-Predictio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352340918315191" TargetMode="External"/><Relationship Id="rId2" Type="http://schemas.openxmlformats.org/officeDocument/2006/relationships/hyperlink" Target="https://www.kaggle.com/datasets/jessemostipak/hotel-booking-demand/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fordatascience/tidytuesday/blob/master/data/2020/2020-02-11/readme.m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B3B2C43-5E36-4768-8319-6752D24B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44326E-7BB3-4929-BE33-05CA64DBB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1CF4E0-AA2D-43CA-A528-C52FB1582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5ED67-D62D-BFAD-A6C1-DF91046D6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318" y="576263"/>
            <a:ext cx="5370935" cy="2967606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Predicting Hotel Cancellations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24730-F411-260D-4EB5-C93220251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9319" y="3764975"/>
            <a:ext cx="5054196" cy="2192683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200" dirty="0"/>
              <a:t>Valerie Zixi Li</a:t>
            </a:r>
          </a:p>
          <a:p>
            <a:pPr algn="l"/>
            <a:r>
              <a:rPr lang="en-US" sz="2200" dirty="0"/>
              <a:t>Sociology Ph.D. Student, Affiliated with Population Studies and Training Center</a:t>
            </a:r>
          </a:p>
          <a:p>
            <a:pPr algn="l"/>
            <a:r>
              <a:rPr lang="en-US" sz="2200" dirty="0">
                <a:hlinkClick r:id="rId2"/>
              </a:rPr>
              <a:t>https://github.com/ZixiLi76/Hotel-Cancellation-Prediction</a:t>
            </a:r>
            <a:endParaRPr lang="en-US" sz="2200" dirty="0"/>
          </a:p>
          <a:p>
            <a:pPr algn="l"/>
            <a:r>
              <a:rPr lang="en-US" sz="2200" dirty="0"/>
              <a:t>Jan 20 2025</a:t>
            </a:r>
          </a:p>
        </p:txBody>
      </p:sp>
      <p:pic>
        <p:nvPicPr>
          <p:cNvPr id="4" name="Picture 3" descr="Hotel bell">
            <a:extLst>
              <a:ext uri="{FF2B5EF4-FFF2-40B4-BE49-F238E27FC236}">
                <a16:creationId xmlns:a16="http://schemas.microsoft.com/office/drawing/2014/main" id="{82FFDB89-CABF-231E-EC36-7D384B7C7A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601" r="-1" b="-1"/>
          <a:stretch/>
        </p:blipFill>
        <p:spPr>
          <a:xfrm>
            <a:off x="-6472" y="10"/>
            <a:ext cx="5486394" cy="685798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B083774-A903-4B1B-BC6A-94C1F048E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479921" y="0"/>
            <a:ext cx="287517" cy="6857992"/>
          </a:xfrm>
          <a:prstGeom prst="rect">
            <a:avLst/>
          </a:prstGeom>
          <a:solidFill>
            <a:srgbClr val="E29A25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5FB189-1F48-4A47-B036-6AF7E11A8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504676" y="-14198"/>
            <a:ext cx="0" cy="6858000"/>
          </a:xfrm>
          <a:prstGeom prst="line">
            <a:avLst/>
          </a:prstGeom>
          <a:ln w="9525" cap="rnd">
            <a:solidFill>
              <a:srgbClr val="E29A2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B335DD-3163-4EC5-8B6B-2AB53E64D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E29A2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910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52635-1EBB-CDAB-0900-6A181A54B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99759-781E-4B63-D024-D3E107827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55E69-2889-4259-0989-07E3AB06C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484662"/>
            <a:ext cx="10515600" cy="46836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Splitting strategy: data split into </a:t>
            </a:r>
            <a:r>
              <a:rPr lang="en-US" b="1" dirty="0"/>
              <a:t>60% training, validation</a:t>
            </a:r>
            <a:r>
              <a:rPr lang="en-US" dirty="0"/>
              <a:t> (20%) and </a:t>
            </a:r>
            <a:r>
              <a:rPr lang="en-US" b="1" dirty="0"/>
              <a:t>test</a:t>
            </a:r>
            <a:r>
              <a:rPr lang="en-US" dirty="0"/>
              <a:t> (20%); </a:t>
            </a:r>
            <a:r>
              <a:rPr lang="en-US" b="1" dirty="0"/>
              <a:t>random state</a:t>
            </a:r>
            <a:r>
              <a:rPr lang="en-US" dirty="0"/>
              <a:t> set to ensure reproducibility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Preprocessors: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Categorical features</a:t>
            </a:r>
            <a:r>
              <a:rPr lang="en-US" dirty="0"/>
              <a:t>: missing values in </a:t>
            </a:r>
            <a:r>
              <a:rPr lang="en-US" i="1" dirty="0"/>
              <a:t>'country’</a:t>
            </a:r>
            <a:r>
              <a:rPr lang="en-US" dirty="0"/>
              <a:t>  (41%) imputed with </a:t>
            </a:r>
            <a:r>
              <a:rPr lang="en-US" b="1" dirty="0"/>
              <a:t>'Unknown'</a:t>
            </a:r>
            <a:r>
              <a:rPr lang="en-US" dirty="0"/>
              <a:t> using </a:t>
            </a:r>
            <a:r>
              <a:rPr lang="en-US" dirty="0" err="1"/>
              <a:t>SimpleImputer</a:t>
            </a:r>
            <a:r>
              <a:rPr lang="en-US" dirty="0"/>
              <a:t>; one-hot encoding applied to categorical features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Ordinal feature (“</a:t>
            </a:r>
            <a:r>
              <a:rPr lang="en-US" b="1" i="1" dirty="0" err="1"/>
              <a:t>arrival_date_month</a:t>
            </a:r>
            <a:r>
              <a:rPr lang="en-US" b="1" dirty="0"/>
              <a:t>”)</a:t>
            </a:r>
            <a:r>
              <a:rPr lang="en-US" dirty="0"/>
              <a:t>: standardized using </a:t>
            </a:r>
            <a:r>
              <a:rPr lang="en-US" dirty="0" err="1"/>
              <a:t>OrdinalEncoder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Numerical features</a:t>
            </a:r>
            <a:r>
              <a:rPr lang="en-US" dirty="0"/>
              <a:t>: standardized using </a:t>
            </a:r>
            <a:r>
              <a:rPr lang="en-US" dirty="0" err="1"/>
              <a:t>StandardScaler</a:t>
            </a:r>
            <a:r>
              <a:rPr lang="en-US" dirty="0"/>
              <a:t> to ensure features are on the same scale</a:t>
            </a:r>
          </a:p>
          <a:p>
            <a:r>
              <a:rPr lang="en-US" dirty="0">
                <a:solidFill>
                  <a:schemeClr val="tx1"/>
                </a:solidFill>
              </a:rPr>
              <a:t>Features &amp; data points: o</a:t>
            </a:r>
            <a:r>
              <a:rPr lang="en-US" b="0" i="0" dirty="0">
                <a:solidFill>
                  <a:schemeClr val="tx1"/>
                </a:solidFill>
                <a:effectLst/>
              </a:rPr>
              <a:t>riginal training set shape – (71523, 29) – 10 categorical 19 numerical; preprocessed training set shape – (71523, 231)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Missing values</a:t>
            </a:r>
          </a:p>
          <a:p>
            <a:pPr lvl="1"/>
            <a:r>
              <a:rPr lang="en-US" dirty="0"/>
              <a:t>Country: 41%, imputed &amp; one-hot encoded</a:t>
            </a:r>
          </a:p>
          <a:p>
            <a:pPr lvl="1"/>
            <a:r>
              <a:rPr lang="en-US" dirty="0"/>
              <a:t>Children: 0.3%, number of children, dropped (only 4 rows)</a:t>
            </a:r>
          </a:p>
          <a:p>
            <a:pPr lvl="1"/>
            <a:r>
              <a:rPr lang="en-US" dirty="0"/>
              <a:t>Company: 94.3%, ID of booking company, dropped this column because no need for ID</a:t>
            </a:r>
          </a:p>
          <a:p>
            <a:pPr lvl="1"/>
            <a:r>
              <a:rPr lang="en-US" dirty="0"/>
              <a:t>Agent: 13.7%, ID of travel agency, dropped this column because no need for ID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AC7DD-1AA7-F6AB-FD18-C3DEB824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88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0262E-2973-288F-5133-25057CAD4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F0003-A1F9-C235-187C-221EE6C99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B608D-36EC-FD61-C0BD-8FEC06E1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</p:spPr>
        <p:txBody>
          <a:bodyPr/>
          <a:lstStyle/>
          <a:p>
            <a:r>
              <a:rPr lang="en-US" dirty="0"/>
              <a:t>Recap – Preprocessing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53989C8-4D29-D978-39A2-D06C8CE9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80" y="1490743"/>
            <a:ext cx="8576640" cy="50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51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20C8F-8B34-9873-F09C-0A8B2EF79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A654D-17CD-A7F7-811B-81C2AB622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3D01B0-ABEF-0BEC-FE10-298870E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Validations – Splitting &amp; CV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CF2D9-17BC-C878-B714-7D0DA7641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484662"/>
            <a:ext cx="10515600" cy="4683663"/>
          </a:xfrm>
        </p:spPr>
        <p:txBody>
          <a:bodyPr>
            <a:normAutofit/>
          </a:bodyPr>
          <a:lstStyle/>
          <a:p>
            <a:r>
              <a:rPr lang="en-US" dirty="0"/>
              <a:t>Splitting strategy: data split into </a:t>
            </a:r>
            <a:r>
              <a:rPr lang="en-US" b="1" dirty="0"/>
              <a:t>60% training, validation</a:t>
            </a:r>
            <a:r>
              <a:rPr lang="en-US" dirty="0"/>
              <a:t> (20%) and </a:t>
            </a:r>
            <a:r>
              <a:rPr lang="en-US" b="1" dirty="0"/>
              <a:t>test</a:t>
            </a:r>
            <a:r>
              <a:rPr lang="en-US" dirty="0"/>
              <a:t> (20%); </a:t>
            </a:r>
            <a:r>
              <a:rPr lang="en-US" b="1" dirty="0"/>
              <a:t>random state</a:t>
            </a:r>
            <a:r>
              <a:rPr lang="en-US" dirty="0"/>
              <a:t> set to ensure reproducibility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ML Algorithms: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146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7ED9E-1F1A-04FC-4C69-F41781F18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05699-2C2D-0A48-5C31-22D97DD47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C96C-CD7F-E136-B3AF-11E4B1571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700" dirty="0"/>
              <a:t>Cross Validations –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37C6F-E9A1-4766-B363-642AA811F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484662"/>
            <a:ext cx="10515600" cy="46836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Parameters Tuned: </a:t>
            </a: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Parameters to tune and values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"Tuned Parameters and Values:"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lr_param_grid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"penalty"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"l1"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"l2"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Type of regularization: L1 or L2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"C"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Regularization strength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"solver"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liblinear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Use </a:t>
            </a:r>
            <a:r>
              <a:rPr lang="en-US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liblinear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solver for faster convergence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lr_param_grid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24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EED61-DB76-5E3F-4761-A5FE547F1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35DE4-A6EF-B37B-1BDF-8C6F37BA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C8681-8B05-8AA8-468B-15431456B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700" dirty="0"/>
              <a:t>Cross Validations – </a:t>
            </a:r>
            <a:r>
              <a:rPr lang="en-US" sz="4700" dirty="0" err="1"/>
              <a:t>KNeighborsClassifier</a:t>
            </a:r>
            <a:endParaRPr lang="en-US" sz="4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09369-3493-EF9B-4085-EE10D6B10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484662"/>
            <a:ext cx="10515600" cy="46836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Parameters Tuned: </a:t>
            </a: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Parameters to tune and values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"Tuned Parameters and Values:"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knn_param_grid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n_neighbors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Number of neighbors to use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"weights"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"uniform"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"distance"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Uniform or distance-based weighting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"metric"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minkowski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Distance metric (default: </a:t>
            </a:r>
            <a:r>
              <a:rPr lang="en-US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Minkowski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)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knn_param_grid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95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06B57-9D3E-2709-2341-F6458434C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F9DC4-3AAE-159D-09D0-2B0376B36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91587-F4CF-265B-EA61-266FBFCB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700" dirty="0"/>
              <a:t>Cross Validations – </a:t>
            </a:r>
            <a:r>
              <a:rPr lang="en-US" sz="4700" dirty="0" err="1"/>
              <a:t>RandomForestClassifier</a:t>
            </a:r>
            <a:endParaRPr lang="en-US" sz="4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DACCA-FE8F-C60C-111A-D882BDF01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484662"/>
            <a:ext cx="10515600" cy="46836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Parameters Tuned: </a:t>
            </a: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Parameters to tune and values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"Tuned Parameters and Values:"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rf_param_grid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n_estimators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Number of trees in the forest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max_depth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Maximum depth of the tree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min_samples_split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Minimum samples required to split a node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min_samples_leaf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Minimum samples required at each leaf node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rf_param_grid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863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97614-C5C5-3FAC-FF6F-0DAE9284A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2FC56-805C-6F50-E7BD-8222E382B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B598D-C0ED-5419-D2D4-6768C6FE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700" dirty="0"/>
              <a:t>Cross Validations – </a:t>
            </a:r>
            <a:r>
              <a:rPr lang="en-US" sz="4700" dirty="0" err="1"/>
              <a:t>XGBoost</a:t>
            </a:r>
            <a:endParaRPr lang="en-US" sz="4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F93F8-0D1C-45E9-8828-4447ADCDC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484662"/>
            <a:ext cx="10515600" cy="4683663"/>
          </a:xfrm>
        </p:spPr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Parameters Tuned: </a:t>
            </a: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Parameters to tune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"Tuned Parameters and Values:"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xgb_param_grid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learning_rate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0.01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0.2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Controls the step size for updating weights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n_estimators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500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Number of boosting rounds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max_depth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Maximum depth of a tree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"subsample"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0.8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Fraction of samples used for training each tree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colsample_bytree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0.8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Fraction of features used for training each tree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eval_metric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logloss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Metric to evaluate during training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"objective"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binary:logistic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Objective function for binary classification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xgb_param_grid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572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E624E-B0B4-7D8E-AD97-445B8F2F0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5918-FEC4-F857-9E69-69563B4DD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315D2-B6F0-CA25-720C-92C961C33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700" dirty="0"/>
              <a:t>Cross Validations – Table Summary of MLs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22A9A-A2F6-ED04-99B6-644EA0F70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484662"/>
            <a:ext cx="10515600" cy="4683663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See Table 1 in Report – then the previous 4-5 slides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132629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B2294-B0EC-48A4-79DC-C4C59E420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CB6A0-F1A9-0643-A3E7-9FB75FB2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573AF-8C3D-3349-206A-D0C0B181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700" dirty="0"/>
              <a:t>Results – The Best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9C514-EB53-50AA-455C-DB8636930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484662"/>
            <a:ext cx="10515600" cy="4683663"/>
          </a:xfrm>
        </p:spPr>
        <p:txBody>
          <a:bodyPr>
            <a:normAutofit fontScale="40000" lnSpcReduction="2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XGBoost</a:t>
            </a:r>
            <a:r>
              <a:rPr lang="en-US" dirty="0"/>
              <a:t> – the best!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 Table Showing Models’ Scores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plotly</a:t>
            </a:r>
            <a:r>
              <a:rPr lang="en-US" dirty="0"/>
              <a:t> plot – see codes…</a:t>
            </a:r>
          </a:p>
          <a:p>
            <a:pPr>
              <a:lnSpc>
                <a:spcPts val="1350"/>
              </a:lnSpc>
            </a:pPr>
            <a:r>
              <a:rPr lang="en-US" dirty="0"/>
              <a:t>Baseline accuracy = 0.6293 - calculated as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Calculate baseline accuracy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baseline_accuracy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value_counts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normalize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"Baseline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Accuracy: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baseline_accuracy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:.4f}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1. RF: Test Accuracy  Test Precision  Test Recall   Test F1</a:t>
            </a:r>
          </a:p>
          <a:p>
            <a:r>
              <a:rPr lang="en-US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mean       0.917948        0.937043     0.834800  0.882952</a:t>
            </a:r>
          </a:p>
          <a:p>
            <a:r>
              <a:rPr lang="en-US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std        0.001026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2. KN: Test Accuracy  Test Precision  Test Recall   Test F1</a:t>
            </a:r>
          </a:p>
          <a:p>
            <a:r>
              <a:rPr lang="en-US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mean       0.894166        0.902288     0.801335  0.848802</a:t>
            </a:r>
          </a:p>
          <a:p>
            <a:r>
              <a:rPr lang="en-US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std        0.001678        0.002533     0.006678  0.003056</a:t>
            </a:r>
            <a:br>
              <a:rPr lang="en-US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</a:br>
            <a:endParaRPr lang="en-US" dirty="0">
              <a:solidFill>
                <a:schemeClr val="tx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3. Log:</a:t>
            </a:r>
          </a:p>
          <a:p>
            <a:r>
              <a:rPr lang="en-US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   Test Accuracy  Test Precision  Test Recall   Test F1</a:t>
            </a:r>
          </a:p>
          <a:p>
            <a:r>
              <a:rPr lang="en-US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mean       0.826786        0.823993     0.677565  0.743602</a:t>
            </a:r>
          </a:p>
          <a:p>
            <a:r>
              <a:rPr lang="en-US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std        0.001808        0.003608     0.008495  0.004211 &amp; 4. </a:t>
            </a:r>
            <a:r>
              <a:rPr lang="en-US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XGBoost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</a:rPr>
              <a:t>: </a:t>
            </a:r>
            <a:r>
              <a:rPr lang="en-US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Test Accuracy Test Precision Test Recall Test F1 mean 0.952728 0.974254 0.896187 0.933583 std 0.001455 0.001804 0.004914 0.002231</a:t>
            </a:r>
            <a:endParaRPr lang="en-US" dirty="0">
              <a:solidFill>
                <a:schemeClr val="tx1"/>
              </a:solidFill>
              <a:effectLst/>
              <a:latin typeface="Helvetica Neue" panose="020005030000000200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55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6FC21-6C36-6995-978C-AE1F916A9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2E848-299E-8BBF-1CC3-FD16E584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F012A-722C-94C6-CF48-10396CB7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700" dirty="0"/>
              <a:t>Results – Test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E54B8-D30D-EB8F-EFC1-F7CFB286B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484662"/>
            <a:ext cx="10515600" cy="4683663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 Figure:</a:t>
            </a:r>
          </a:p>
        </p:txBody>
      </p:sp>
      <p:pic>
        <p:nvPicPr>
          <p:cNvPr id="7" name="Picture 6" descr="A graph with red dots and black points&#10;&#10;Description automatically generated">
            <a:extLst>
              <a:ext uri="{FF2B5EF4-FFF2-40B4-BE49-F238E27FC236}">
                <a16:creationId xmlns:a16="http://schemas.microsoft.com/office/drawing/2014/main" id="{7A344194-3F5C-22C2-2A1D-038339EB3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559" y="1484662"/>
            <a:ext cx="5527729" cy="414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08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CED8-8FB0-5AF6-6129-47F75AF1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Question &amp;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CED2D-4727-8727-AED4-098528BA2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503337"/>
            <a:ext cx="10515600" cy="45906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Question: What factors affect hotel cancellations? </a:t>
            </a:r>
          </a:p>
          <a:p>
            <a:pPr lvl="1"/>
            <a:r>
              <a:rPr lang="en-US" dirty="0"/>
              <a:t>Optimize revenue management, enhance customer experience, improve operational efficiency</a:t>
            </a:r>
          </a:p>
          <a:p>
            <a:r>
              <a:rPr lang="en-US" dirty="0"/>
              <a:t>Hotel booking demand dataset from Kaggle: </a:t>
            </a:r>
            <a:r>
              <a:rPr lang="en-US" dirty="0">
                <a:hlinkClick r:id="rId2"/>
              </a:rPr>
              <a:t>https://www.kaggle.com/datasets/jessemostipak/hotel-booking-demand/data</a:t>
            </a:r>
            <a:endParaRPr lang="en-US" dirty="0"/>
          </a:p>
          <a:p>
            <a:r>
              <a:rPr lang="en-US" dirty="0"/>
              <a:t>The dataset: booking &amp; cancellation details for city and resort hotels, featuring variables like booking dates, length of stay, guest count, # of special requests, …, with all personal information removed</a:t>
            </a:r>
          </a:p>
          <a:p>
            <a:r>
              <a:rPr lang="en-US" dirty="0"/>
              <a:t>Collection methodology: data was sourced from </a:t>
            </a:r>
            <a:r>
              <a:rPr lang="en-US" dirty="0">
                <a:hlinkClick r:id="rId3"/>
              </a:rPr>
              <a:t>ScienceDirect</a:t>
            </a:r>
            <a:r>
              <a:rPr lang="en-US" dirty="0"/>
              <a:t> and cleaned by Thomas Mock and Antoine Bichat for #</a:t>
            </a:r>
            <a:r>
              <a:rPr lang="en-US" dirty="0" err="1"/>
              <a:t>TidyTuesday</a:t>
            </a:r>
            <a:r>
              <a:rPr lang="en-US" dirty="0"/>
              <a:t>, available on </a:t>
            </a:r>
            <a:r>
              <a:rPr lang="en-US" dirty="0">
                <a:hlinkClick r:id="rId4"/>
              </a:rPr>
              <a:t>GitHub</a:t>
            </a:r>
            <a:r>
              <a:rPr lang="en-US" dirty="0"/>
              <a:t>.</a:t>
            </a:r>
          </a:p>
          <a:p>
            <a:r>
              <a:rPr lang="en-US" dirty="0"/>
              <a:t>Target variable (y): </a:t>
            </a:r>
            <a:r>
              <a:rPr lang="en-US" dirty="0" err="1"/>
              <a:t>is_canceled</a:t>
            </a:r>
            <a:r>
              <a:rPr lang="en-US" dirty="0"/>
              <a:t> (dichotomous) – classification problem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02282-AE15-31AA-75FC-0B02431F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65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49DF7C-E5FE-132F-9DC1-9603E3782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CF32182-CD81-4C7A-9794-E3F50FE0C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860852-849A-4C9D-B957-046993D43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073D95-508A-4E41-99B0-FF69451A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40175-0534-44C4-98F6-FF7323509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576264"/>
            <a:ext cx="5052550" cy="2743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Results – Confusion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AAE0B-B2F3-3352-FB83-5D8A67DD8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6824" y="576263"/>
            <a:ext cx="4944565" cy="2743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1" indent="0">
              <a:lnSpc>
                <a:spcPts val="3200"/>
              </a:lnSpc>
              <a:spcBef>
                <a:spcPts val="1000"/>
              </a:spcBef>
              <a:buNone/>
            </a:pPr>
            <a:r>
              <a:rPr lang="en-US" sz="2400" dirty="0"/>
              <a:t>3 Graphs on the best model: </a:t>
            </a:r>
            <a:r>
              <a:rPr lang="en-US" sz="2400" dirty="0" err="1"/>
              <a:t>XGBoost</a:t>
            </a:r>
            <a:r>
              <a:rPr lang="en-US" sz="2400" dirty="0"/>
              <a:t> (25%, 50%, 75%)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9AD31-FB8C-CEB5-B150-251750D84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5" name="Picture 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DAEEEEE6-452D-0BEF-7F07-CC6678E1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42" y="3504693"/>
            <a:ext cx="3556675" cy="2667508"/>
          </a:xfrm>
          <a:prstGeom prst="rect">
            <a:avLst/>
          </a:prstGeom>
        </p:spPr>
      </p:pic>
      <p:pic>
        <p:nvPicPr>
          <p:cNvPr id="10" name="Picture 9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0209E20B-2CCE-8DFD-5778-466017A6E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070" y="3504693"/>
            <a:ext cx="3556675" cy="2667508"/>
          </a:xfrm>
          <a:prstGeom prst="rect">
            <a:avLst/>
          </a:prstGeom>
        </p:spPr>
      </p:pic>
      <p:pic>
        <p:nvPicPr>
          <p:cNvPr id="8" name="Picture 7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737886FE-1125-D734-B1C5-70FCD8546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499" y="3504693"/>
            <a:ext cx="3556675" cy="26675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90DDC90-6406-4FB1-9AB3-906EB2C40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83176" y="6166590"/>
            <a:ext cx="707300" cy="685782"/>
          </a:xfrm>
          <a:prstGeom prst="rect">
            <a:avLst/>
          </a:prstGeom>
          <a:solidFill>
            <a:srgbClr val="006DDF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15DA78-288A-4029-A09C-5EB8C05CC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006D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EB5F3D3-5CB5-4DB0-BDD3-5A7CA645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006D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87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ECFA8-6478-4FF5-7903-5B0C6C665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75753-F0F7-C039-1C1C-8B957819D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21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4A9DA-647A-04EC-5A78-096ECFF2E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700" dirty="0"/>
              <a:t>Results – Global Feature Importances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96EFF-EB94-3BE8-38C3-284A511A4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484662"/>
            <a:ext cx="10515600" cy="4683663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Permutation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Weight, Gain, ….</a:t>
            </a:r>
          </a:p>
        </p:txBody>
      </p:sp>
      <p:pic>
        <p:nvPicPr>
          <p:cNvPr id="5" name="Picture 4" descr="A graph with red lines and black text&#10;&#10;Description automatically generated with medium confidence">
            <a:extLst>
              <a:ext uri="{FF2B5EF4-FFF2-40B4-BE49-F238E27FC236}">
                <a16:creationId xmlns:a16="http://schemas.microsoft.com/office/drawing/2014/main" id="{DD29AEC6-E794-846C-22E2-32A095968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16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338F6-E179-E7F2-94A9-1A8C58DA4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0329B-3A3C-C0B8-51D6-C11E033C8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22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4AC8F-8837-24E7-E3B8-8955BAD3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700" dirty="0"/>
              <a:t>Results – Global Feature Importances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8B9C7-3035-3B18-B060-6EAB4D9DE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484662"/>
            <a:ext cx="10515600" cy="4683663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Permutation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Weight, Gain, ….</a:t>
            </a:r>
          </a:p>
        </p:txBody>
      </p:sp>
      <p:pic>
        <p:nvPicPr>
          <p:cNvPr id="5" name="Picture 4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6F38426A-5AA0-78D6-BBD9-6D93D574E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65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A09B8-E9AD-2371-A2F0-A1E536B3F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886E2-8792-9862-D12F-6AB67F459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23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FF60C8-AF7D-11FB-BBDB-CD48FCB5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700" dirty="0"/>
              <a:t>Results – Global Feature Importances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8AA85-D81F-6251-218F-C386CBC79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484662"/>
            <a:ext cx="10515600" cy="4683663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Permutation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Weight, Gain, ….</a:t>
            </a:r>
          </a:p>
        </p:txBody>
      </p:sp>
      <p:pic>
        <p:nvPicPr>
          <p:cNvPr id="5" name="Picture 4" descr="A bar graph with numbers and text&#10;&#10;Description automatically generated">
            <a:extLst>
              <a:ext uri="{FF2B5EF4-FFF2-40B4-BE49-F238E27FC236}">
                <a16:creationId xmlns:a16="http://schemas.microsoft.com/office/drawing/2014/main" id="{E99B88F2-4501-08C4-4E89-C09DDE1DF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16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4ACC0-6E40-1DEA-4780-A528ACE2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E49CC-8503-A00C-9CA5-DBB27AC0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24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27AB6-3E70-3225-0A54-37F3A318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700" dirty="0"/>
              <a:t>Results – Global Feature Importances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68A9F-451E-CE16-F2B0-3AE23C43B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484662"/>
            <a:ext cx="10515600" cy="4683663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Permutation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Weight, Gain, ….</a:t>
            </a:r>
          </a:p>
        </p:txBody>
      </p:sp>
      <p:pic>
        <p:nvPicPr>
          <p:cNvPr id="8" name="Picture 7" descr="A graph with blue and white bars&#10;&#10;Description automatically generated">
            <a:extLst>
              <a:ext uri="{FF2B5EF4-FFF2-40B4-BE49-F238E27FC236}">
                <a16:creationId xmlns:a16="http://schemas.microsoft.com/office/drawing/2014/main" id="{402DFDE2-2C86-A162-F347-FB8423B84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99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43441-B9D2-87F8-509F-55DCA609B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B42CB-8A45-1913-AA32-24FC006C8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25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DFD67-7473-396F-DD18-37246221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700" dirty="0"/>
              <a:t>Results – Local Feature Importances (SHAP)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3797F-2F5D-6FFB-B652-758B01043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484662"/>
            <a:ext cx="10515600" cy="4683663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Global SHAP Importance</a:t>
            </a:r>
          </a:p>
        </p:txBody>
      </p:sp>
      <p:pic>
        <p:nvPicPr>
          <p:cNvPr id="5" name="Picture 4" descr="A graph with blue and white bars&#10;&#10;Description automatically generated">
            <a:extLst>
              <a:ext uri="{FF2B5EF4-FFF2-40B4-BE49-F238E27FC236}">
                <a16:creationId xmlns:a16="http://schemas.microsoft.com/office/drawing/2014/main" id="{DED2735C-7788-E971-3114-849EDF7E6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83" y="1186307"/>
            <a:ext cx="7315200" cy="5486400"/>
          </a:xfrm>
          <a:prstGeom prst="rect">
            <a:avLst/>
          </a:prstGeom>
        </p:spPr>
      </p:pic>
      <p:pic>
        <p:nvPicPr>
          <p:cNvPr id="8" name="Picture 7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6AE04746-5BE4-29F4-FCAF-CDAE3B4E5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319" y="0"/>
            <a:ext cx="5766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71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C631D-4F4E-9A58-C694-7796C7351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9E8D2-733F-6012-6273-65CB9088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26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254E5-B07D-5896-0A59-B4AB2C16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700" dirty="0"/>
              <a:t>Results – Local Feature Importances (SHAP)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C3639-9AFD-44DD-BCEB-7B0A37D56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484662"/>
            <a:ext cx="10515600" cy="4683663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SHAP Index at 1542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F19FFCE-7FFF-7BD0-CD01-DC90FD774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52" y="1869572"/>
            <a:ext cx="11292400" cy="1693860"/>
          </a:xfrm>
          <a:prstGeom prst="rect">
            <a:avLst/>
          </a:prstGeom>
        </p:spPr>
      </p:pic>
      <p:pic>
        <p:nvPicPr>
          <p:cNvPr id="9" name="Picture 8" descr="A graph with blue and white bars&#10;&#10;Description automatically generated">
            <a:extLst>
              <a:ext uri="{FF2B5EF4-FFF2-40B4-BE49-F238E27FC236}">
                <a16:creationId xmlns:a16="http://schemas.microsoft.com/office/drawing/2014/main" id="{1B008A50-7AC0-B84A-CD04-2247AC2CD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91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147B6-A004-C2F3-BCAF-F511BA9F0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12E38-C166-A710-71EB-F22CDBE1A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27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CFFD7-8C48-C364-CE7C-82F6222FB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700" dirty="0"/>
              <a:t>Results – Local Feature Importances (SHAP)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50FCA-344B-E831-C5E7-951D9B051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484662"/>
            <a:ext cx="10515600" cy="4683663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SHAP Index at 3943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blue line with black text&#10;&#10;Description automatically generated">
            <a:extLst>
              <a:ext uri="{FF2B5EF4-FFF2-40B4-BE49-F238E27FC236}">
                <a16:creationId xmlns:a16="http://schemas.microsoft.com/office/drawing/2014/main" id="{AECFA7C6-D479-023A-9541-CD2644D2C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38" y="2046786"/>
            <a:ext cx="10929714" cy="1639458"/>
          </a:xfrm>
          <a:prstGeom prst="rect">
            <a:avLst/>
          </a:prstGeom>
        </p:spPr>
      </p:pic>
      <p:pic>
        <p:nvPicPr>
          <p:cNvPr id="8" name="Picture 7" descr="A graph with blue and white bars&#10;&#10;Description automatically generated">
            <a:extLst>
              <a:ext uri="{FF2B5EF4-FFF2-40B4-BE49-F238E27FC236}">
                <a16:creationId xmlns:a16="http://schemas.microsoft.com/office/drawing/2014/main" id="{EEE07E7B-D8FD-7335-F910-D0D4801D7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93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3B111-55E2-6B3A-0859-9B2E7BFAB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598DC-FF7F-F6BF-8373-F1A82916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28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95A-6CE8-28FF-CBB8-BB484883C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700" dirty="0"/>
              <a:t>Results – Local Feature Importances (SHAP)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419DB-5CBF-F9C9-5683-E523923CC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484662"/>
            <a:ext cx="10515600" cy="4683663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SHAP Index at 17647</a:t>
            </a:r>
          </a:p>
        </p:txBody>
      </p:sp>
      <p:pic>
        <p:nvPicPr>
          <p:cNvPr id="5" name="Picture 4" descr="A blue line with black text&#10;&#10;Description automatically generated">
            <a:extLst>
              <a:ext uri="{FF2B5EF4-FFF2-40B4-BE49-F238E27FC236}">
                <a16:creationId xmlns:a16="http://schemas.microsoft.com/office/drawing/2014/main" id="{53AB4093-D1B7-D79D-8870-284FC7CC6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88" y="1777465"/>
            <a:ext cx="9564624" cy="1434694"/>
          </a:xfrm>
          <a:prstGeom prst="rect">
            <a:avLst/>
          </a:prstGeom>
        </p:spPr>
      </p:pic>
      <p:pic>
        <p:nvPicPr>
          <p:cNvPr id="8" name="Picture 7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2CD7BA95-8813-4727-93F6-B1CEA11C0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57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F40BB-6E0E-F054-5762-11C993D5E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056B3-FF8F-3B1E-9A0B-A898941F5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29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14250-926A-A9F9-9502-00981866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700" dirty="0"/>
              <a:t>Outlooks – Next Steps to Improve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3E614-CF21-9105-44F0-8530C7EA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484662"/>
            <a:ext cx="10515600" cy="4683663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… I will write later</a:t>
            </a:r>
          </a:p>
        </p:txBody>
      </p:sp>
    </p:spTree>
    <p:extLst>
      <p:ext uri="{BB962C8B-B14F-4D97-AF65-F5344CB8AC3E}">
        <p14:creationId xmlns:p14="http://schemas.microsoft.com/office/powerpoint/2010/main" val="3237346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BB03-C3E3-46C7-F046-8AE85DBFA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 – EDA – Cancellations &amp; Hotel Type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2C727-8722-C2AC-53CA-EF43B7C5E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 descr="A diagram with a bar graph&#10;&#10;Description automatically generated with medium confidence">
            <a:extLst>
              <a:ext uri="{FF2B5EF4-FFF2-40B4-BE49-F238E27FC236}">
                <a16:creationId xmlns:a16="http://schemas.microsoft.com/office/drawing/2014/main" id="{40522C2A-50D1-60C6-2726-A20509997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251" y="1308094"/>
            <a:ext cx="7325499" cy="481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9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C4DFC-8F1B-2935-AE59-EFCDFB10C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6361F-0F11-9DBE-71E1-8E3AAF86D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 – EDA – Cancellations &amp; Hotel Type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0709F-A17F-B6C3-3421-6A337E01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4</a:t>
            </a:fld>
            <a:endParaRPr lang="en-US"/>
          </a:p>
        </p:txBody>
      </p:sp>
      <p:pic>
        <p:nvPicPr>
          <p:cNvPr id="16" name="Picture 15" descr="A graph of a number of hotels&#10;&#10;Description automatically generated">
            <a:extLst>
              <a:ext uri="{FF2B5EF4-FFF2-40B4-BE49-F238E27FC236}">
                <a16:creationId xmlns:a16="http://schemas.microsoft.com/office/drawing/2014/main" id="{930F2D60-2E3E-4A15-AE6B-7B87F57E3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250" y="1308093"/>
            <a:ext cx="7325500" cy="481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8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7D985-1F92-995F-E3A3-474F92224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03FC-56ED-0C83-4ECF-17C506967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EDA – Cancellations by 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0FEB6-A912-6BF7-1140-0758FE30E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 descr="A graph with a bar and a number of squares&#10;&#10;Description automatically generated with medium confidence">
            <a:extLst>
              <a:ext uri="{FF2B5EF4-FFF2-40B4-BE49-F238E27FC236}">
                <a16:creationId xmlns:a16="http://schemas.microsoft.com/office/drawing/2014/main" id="{F46EAABE-40E6-71B5-7182-9DDAEC8C9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358" y="1426250"/>
            <a:ext cx="7889283" cy="468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9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243F4-2FE6-B374-9766-A36E2647F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8FB7-F263-B362-1229-542D09E8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EDA – Cancellations by 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25F6E-FB9A-FA24-9C1E-5FB30CD0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 descr="A graph of a number of requests&#10;&#10;Description automatically generated">
            <a:extLst>
              <a:ext uri="{FF2B5EF4-FFF2-40B4-BE49-F238E27FC236}">
                <a16:creationId xmlns:a16="http://schemas.microsoft.com/office/drawing/2014/main" id="{67564148-9FEF-FE40-98FA-F4C7C1D76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358" y="1374032"/>
            <a:ext cx="7889283" cy="468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5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EB440-5EC3-FDB4-DC8A-EDE4FB45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7D387-88BD-8973-6BDD-96E0DA48A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EDA – Cancellations by 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AB224-2A71-B272-00F4-B1E11F72A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7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16B215-B00A-C0C5-7822-A882AD5D8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358" y="1363117"/>
            <a:ext cx="7889283" cy="468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4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60BCC-1430-FC56-0792-CDA3F9635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B1FCE-51B5-FB46-57DA-9E9B2B68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EDA – Descriptives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E4EFC-4A2E-AF72-3D69-6410026AE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8</a:t>
            </a:fld>
            <a:endParaRPr lang="en-US"/>
          </a:p>
        </p:txBody>
      </p:sp>
      <p:pic>
        <p:nvPicPr>
          <p:cNvPr id="24" name="Picture 23" descr="A graph of a graph of a hotel&#10;&#10;Description automatically generated with medium confidence">
            <a:extLst>
              <a:ext uri="{FF2B5EF4-FFF2-40B4-BE49-F238E27FC236}">
                <a16:creationId xmlns:a16="http://schemas.microsoft.com/office/drawing/2014/main" id="{CE2F75A8-1C3C-7F70-2174-702DE84B6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603" y="1347765"/>
            <a:ext cx="8222793" cy="514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E993F-D55E-2908-CD7E-9BB7E2090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A2659-3678-ADE1-27B0-187B9B34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EDA – Descriptives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DA8AB-ABAE-95F1-1F8E-0059D376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3B172BA5-9ABA-F492-8E94-81C9FEBC8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954" y="1455571"/>
            <a:ext cx="6402092" cy="503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65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1168</Words>
  <Application>Microsoft Macintosh PowerPoint</Application>
  <PresentationFormat>Widescreen</PresentationFormat>
  <Paragraphs>155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Dante (Headings)2</vt:lpstr>
      <vt:lpstr>Arial</vt:lpstr>
      <vt:lpstr>Dante</vt:lpstr>
      <vt:lpstr>Helvetica Neue</vt:lpstr>
      <vt:lpstr>Helvetica Neue Medium</vt:lpstr>
      <vt:lpstr>Menlo</vt:lpstr>
      <vt:lpstr>Wingdings 2</vt:lpstr>
      <vt:lpstr>OffsetVTI</vt:lpstr>
      <vt:lpstr>Predicting Hotel Cancellations</vt:lpstr>
      <vt:lpstr>Recap – Question &amp; Data</vt:lpstr>
      <vt:lpstr>Recap – EDA – Cancellations &amp; Hotel Type</vt:lpstr>
      <vt:lpstr>Recap – EDA – Cancellations &amp; Hotel Type</vt:lpstr>
      <vt:lpstr>Recap – EDA – Cancellations by …</vt:lpstr>
      <vt:lpstr>Recap – EDA – Cancellations by …</vt:lpstr>
      <vt:lpstr>Recap – EDA – Cancellations by …</vt:lpstr>
      <vt:lpstr>Recap – EDA – Descriptives</vt:lpstr>
      <vt:lpstr>Recap – EDA – Descriptives</vt:lpstr>
      <vt:lpstr>Recap – Preprocessing</vt:lpstr>
      <vt:lpstr>Recap – Preprocessing</vt:lpstr>
      <vt:lpstr>Cross Validations – Splitting &amp; CV Pipeline</vt:lpstr>
      <vt:lpstr>Cross Validations – Logistic Regression</vt:lpstr>
      <vt:lpstr>Cross Validations – KNeighborsClassifier</vt:lpstr>
      <vt:lpstr>Cross Validations – RandomForestClassifier</vt:lpstr>
      <vt:lpstr>Cross Validations – XGBoost</vt:lpstr>
      <vt:lpstr>Cross Validations – Table Summary of MLs</vt:lpstr>
      <vt:lpstr>Results – The Best Model</vt:lpstr>
      <vt:lpstr>Results – Test Scores</vt:lpstr>
      <vt:lpstr>Results – Confusion Matrix</vt:lpstr>
      <vt:lpstr>Results – Global Feature Importances</vt:lpstr>
      <vt:lpstr>Results – Global Feature Importances</vt:lpstr>
      <vt:lpstr>Results – Global Feature Importances</vt:lpstr>
      <vt:lpstr>Results – Global Feature Importances</vt:lpstr>
      <vt:lpstr>Results – Local Feature Importances (SHAP)</vt:lpstr>
      <vt:lpstr>Results – Local Feature Importances (SHAP)</vt:lpstr>
      <vt:lpstr>Results – Local Feature Importances (SHAP)</vt:lpstr>
      <vt:lpstr>Results – Local Feature Importances (SHAP)</vt:lpstr>
      <vt:lpstr>Outlooks – Next Steps to Improve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Li, Zixi</dc:creator>
  <cp:lastModifiedBy>Li, Zixi</cp:lastModifiedBy>
  <cp:revision>12</cp:revision>
  <dcterms:created xsi:type="dcterms:W3CDTF">2024-10-23T13:35:37Z</dcterms:created>
  <dcterms:modified xsi:type="dcterms:W3CDTF">2024-12-12T14:56:32Z</dcterms:modified>
</cp:coreProperties>
</file>